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6" r:id="rId1"/>
  </p:sldMasterIdLst>
  <p:notesMasterIdLst>
    <p:notesMasterId r:id="rId39"/>
  </p:notesMasterIdLst>
  <p:handoutMasterIdLst>
    <p:handoutMasterId r:id="rId40"/>
  </p:handoutMasterIdLst>
  <p:sldIdLst>
    <p:sldId id="1144" r:id="rId2"/>
    <p:sldId id="1228" r:id="rId3"/>
    <p:sldId id="1229" r:id="rId4"/>
    <p:sldId id="1230" r:id="rId5"/>
    <p:sldId id="1226" r:id="rId6"/>
    <p:sldId id="1223" r:id="rId7"/>
    <p:sldId id="1235" r:id="rId8"/>
    <p:sldId id="1248" r:id="rId9"/>
    <p:sldId id="1239" r:id="rId10"/>
    <p:sldId id="1231" r:id="rId11"/>
    <p:sldId id="1233" r:id="rId12"/>
    <p:sldId id="1232" r:id="rId13"/>
    <p:sldId id="1234" r:id="rId14"/>
    <p:sldId id="1246" r:id="rId15"/>
    <p:sldId id="1227" r:id="rId16"/>
    <p:sldId id="1240" r:id="rId17"/>
    <p:sldId id="1247" r:id="rId18"/>
    <p:sldId id="1249" r:id="rId19"/>
    <p:sldId id="1236" r:id="rId20"/>
    <p:sldId id="1241" r:id="rId21"/>
    <p:sldId id="1237" r:id="rId22"/>
    <p:sldId id="1238" r:id="rId23"/>
    <p:sldId id="1242" r:id="rId24"/>
    <p:sldId id="1243" r:id="rId25"/>
    <p:sldId id="1244" r:id="rId26"/>
    <p:sldId id="1245" r:id="rId27"/>
    <p:sldId id="1258" r:id="rId28"/>
    <p:sldId id="1250" r:id="rId29"/>
    <p:sldId id="1251" r:id="rId30"/>
    <p:sldId id="1252" r:id="rId31"/>
    <p:sldId id="1254" r:id="rId32"/>
    <p:sldId id="1255" r:id="rId33"/>
    <p:sldId id="1253" r:id="rId34"/>
    <p:sldId id="1256" r:id="rId35"/>
    <p:sldId id="1257" r:id="rId36"/>
    <p:sldId id="1225" r:id="rId37"/>
    <p:sldId id="1224" r:id="rId38"/>
  </p:sldIdLst>
  <p:sldSz cx="9144000" cy="6858000" type="screen4x3"/>
  <p:notesSz cx="6797675" cy="992663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0000"/>
    <a:srgbClr val="FFAA01"/>
    <a:srgbClr val="F99707"/>
    <a:srgbClr val="FCB504"/>
    <a:srgbClr val="B52217"/>
    <a:srgbClr val="960000"/>
    <a:srgbClr val="A40000"/>
    <a:srgbClr val="D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9085" autoAdjust="0"/>
  </p:normalViewPr>
  <p:slideViewPr>
    <p:cSldViewPr>
      <p:cViewPr varScale="1">
        <p:scale>
          <a:sx n="87" d="100"/>
          <a:sy n="87" d="100"/>
        </p:scale>
        <p:origin x="228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322"/>
    </p:cViewPr>
  </p:sorterViewPr>
  <p:notesViewPr>
    <p:cSldViewPr>
      <p:cViewPr varScale="1">
        <p:scale>
          <a:sx n="81" d="100"/>
          <a:sy n="81" d="100"/>
        </p:scale>
        <p:origin x="-2844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7F52D72-ED1D-48E3-B38D-D27DF71D5328}" type="datetimeFigureOut">
              <a:rPr lang="de-AT"/>
              <a:pPr>
                <a:defRPr/>
              </a:pPr>
              <a:t>22.05.2025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B8876E5-8CB2-488D-BB52-3FDCCA373F31}" type="slidenum">
              <a:rPr lang="de-AT"/>
              <a:pPr>
                <a:defRPr/>
              </a:pPr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48035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163736-15EA-4775-815E-DDF88F21B7ED}" type="datetimeFigureOut">
              <a:rPr lang="de-AT"/>
              <a:pPr>
                <a:defRPr/>
              </a:pPr>
              <a:t>22.05.2025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AT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AT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6EAC6C9-0F3A-40E0-896B-88DE66496CB5}" type="slidenum">
              <a:rPr lang="de-AT"/>
              <a:pPr>
                <a:defRPr/>
              </a:pPr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1234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mqtt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sensor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-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Zigbee2mqtt 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Networkmap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you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base_topic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Zigbee2mqtt,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state_topic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accordingly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state_topic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zigbee2mqtt/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bridge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networkmap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value_template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de-AT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-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de-AT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{{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de-AT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AT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strftime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'%Y-%m-%d %H:%M:%S'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de-AT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}}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again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you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base_topic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Zigbee2mqtt,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json_attributes_topic</a:t>
            </a:r>
            <a:r>
              <a:rPr lang="de-AT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accordingly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json_attributes_topic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zigbee2mqtt/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bridge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de-AT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networkmap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de-AT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json_attributes_template</a:t>
            </a:r>
            <a:r>
              <a:rPr lang="de-AT" b="0" dirty="0">
                <a:solidFill>
                  <a:srgbClr val="3B3B3B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de-AT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{{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value_json</a:t>
            </a:r>
            <a:r>
              <a:rPr lang="de-AT" b="0" dirty="0" err="1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AT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de-AT" b="0" dirty="0" err="1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AT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| </a:t>
            </a:r>
            <a:r>
              <a:rPr lang="de-AT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tojson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AT" b="0" dirty="0">
                <a:solidFill>
                  <a:srgbClr val="EE0000"/>
                </a:solidFill>
                <a:effectLst/>
                <a:latin typeface="Consolas" panose="020B0609020204030204" pitchFamily="49" charset="0"/>
              </a:rPr>
              <a:t>}}</a:t>
            </a:r>
            <a:r>
              <a:rPr lang="de-AT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de-AT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29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43649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/</a:t>
            </a:r>
            <a:r>
              <a:rPr lang="de-AT" dirty="0" err="1"/>
              <a:t>hacsfiles</a:t>
            </a:r>
            <a:r>
              <a:rPr lang="de-AT" dirty="0"/>
              <a:t>/zigbee2mqtt-networkmap/zigbee2mqtt-networkmap.js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30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75245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https://www.youtube.com/watch?v=oRNvplBPBYA&amp;ab_channel=BeardedTinker 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33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45701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Fließ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467544" y="1268761"/>
            <a:ext cx="8208912" cy="4680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541337" indent="0">
              <a:buNone/>
              <a:defRPr sz="2400"/>
            </a:lvl2pPr>
            <a:lvl3pPr marL="1073150" indent="0">
              <a:buNone/>
              <a:defRPr sz="2200"/>
            </a:lvl3pPr>
            <a:lvl4pPr marL="1436687" indent="0">
              <a:buNone/>
              <a:defRPr/>
            </a:lvl4pPr>
          </a:lstStyle>
          <a:p>
            <a:pPr lvl="0"/>
            <a:r>
              <a:rPr lang="en-US" dirty="0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Aufzählu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467544" y="1268761"/>
            <a:ext cx="8208912" cy="4680520"/>
          </a:xfrm>
          <a:prstGeom prst="rect">
            <a:avLst/>
          </a:prstGeom>
        </p:spPr>
        <p:txBody>
          <a:bodyPr/>
          <a:lstStyle>
            <a:lvl1pPr marL="514350" indent="-514350"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defRPr sz="2600" baseline="0"/>
            </a:lvl1pPr>
            <a:lvl2pPr marL="998537" indent="-457200">
              <a:buClr>
                <a:schemeClr val="tx1">
                  <a:lumMod val="65000"/>
                  <a:lumOff val="35000"/>
                </a:schemeClr>
              </a:buClr>
              <a:buFont typeface="+mj-lt"/>
              <a:buAutoNum type="alphaLcPeriod"/>
              <a:defRPr sz="2300"/>
            </a:lvl2pPr>
            <a:lvl3pPr marL="1530350" indent="-457200">
              <a:buSzPct val="100000"/>
              <a:buFont typeface="Wingdings" pitchFamily="2" charset="2"/>
              <a:buChar char="§"/>
              <a:defRPr sz="2000" baseline="0"/>
            </a:lvl3pPr>
            <a:lvl4pPr marL="1893887" indent="-457200">
              <a:buFont typeface="+mj-lt"/>
              <a:buAutoNum type="arabicPeriod"/>
              <a:defRPr/>
            </a:lvl4pPr>
          </a:lstStyle>
          <a:p>
            <a:pPr lvl="0"/>
            <a:r>
              <a:rPr lang="en-US" dirty="0"/>
              <a:t>Textmasterformate durch Klicken bearbeiten</a:t>
            </a:r>
          </a:p>
          <a:p>
            <a:pPr lvl="1"/>
            <a:r>
              <a:rPr lang="en-US" dirty="0"/>
              <a:t>Zweite Ebene</a:t>
            </a:r>
          </a:p>
          <a:p>
            <a:pPr lvl="2"/>
            <a:r>
              <a:rPr lang="en-US" dirty="0"/>
              <a:t>Dritte Ebene</a:t>
            </a:r>
          </a:p>
          <a:p>
            <a:pPr lvl="3"/>
            <a:r>
              <a:rPr lang="en-US" dirty="0"/>
              <a:t>Vierte Ebene</a:t>
            </a:r>
          </a:p>
          <a:p>
            <a:pPr lvl="4"/>
            <a:r>
              <a:rPr lang="en-US" dirty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lis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68313" y="1268760"/>
            <a:ext cx="8207375" cy="4608165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400"/>
            </a:lvl2pPr>
          </a:lstStyle>
          <a:p>
            <a:pPr lvl="0"/>
            <a:r>
              <a:rPr lang="en-US" dirty="0"/>
              <a:t>Textmasterformate durch Klicken bearbeiten</a:t>
            </a:r>
          </a:p>
          <a:p>
            <a:pPr lvl="1"/>
            <a:r>
              <a:rPr lang="en-US" dirty="0"/>
              <a:t>Zweite Ebene</a:t>
            </a:r>
          </a:p>
          <a:p>
            <a:pPr lvl="2"/>
            <a:r>
              <a:rPr lang="en-US" dirty="0"/>
              <a:t>Dritte Ebene</a:t>
            </a:r>
          </a:p>
          <a:p>
            <a:pPr lvl="3"/>
            <a:r>
              <a:rPr lang="en-US" dirty="0"/>
              <a:t>Vierte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413"/>
            <a:ext cx="8229600" cy="1143000"/>
          </a:xfrm>
        </p:spPr>
        <p:txBody>
          <a:bodyPr/>
          <a:lstStyle/>
          <a:p>
            <a:r>
              <a:rPr lang="en-US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Textmasterformate durch Klicken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70000">
              <a:schemeClr val="bg1">
                <a:tint val="80000"/>
                <a:satMod val="300000"/>
                <a:lumMod val="85000"/>
                <a:lumOff val="1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-7455" y="-12449"/>
            <a:ext cx="9252520" cy="849161"/>
          </a:xfrm>
          <a:prstGeom prst="rect">
            <a:avLst/>
          </a:prstGeom>
          <a:gradFill flip="none" rotWithShape="1">
            <a:gsLst>
              <a:gs pos="27000">
                <a:srgbClr val="4879B4"/>
              </a:gs>
              <a:gs pos="0">
                <a:schemeClr val="tx2"/>
              </a:gs>
              <a:gs pos="50000">
                <a:schemeClr val="accent1"/>
              </a:gs>
              <a:gs pos="10000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AT"/>
          </a:p>
        </p:txBody>
      </p:sp>
      <p:sp>
        <p:nvSpPr>
          <p:cNvPr id="12" name="Rechteck 11"/>
          <p:cNvSpPr/>
          <p:nvPr userDrawn="1"/>
        </p:nvSpPr>
        <p:spPr>
          <a:xfrm>
            <a:off x="-7938" y="-26988"/>
            <a:ext cx="9253538" cy="809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AT"/>
          </a:p>
        </p:txBody>
      </p:sp>
      <p:sp>
        <p:nvSpPr>
          <p:cNvPr id="5" name="Titelplatzhalter 4"/>
          <p:cNvSpPr>
            <a:spLocks noGrp="1"/>
          </p:cNvSpPr>
          <p:nvPr>
            <p:ph type="title"/>
          </p:nvPr>
        </p:nvSpPr>
        <p:spPr>
          <a:xfrm>
            <a:off x="457200" y="12541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Masterfolie</a:t>
            </a:r>
            <a:endParaRPr lang="de-AT" dirty="0"/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349250" y="6361113"/>
            <a:ext cx="1343025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t>Seite </a:t>
            </a: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  <a:sym typeface="Wingdings" pitchFamily="2" charset="2"/>
              </a:rPr>
              <a:t></a:t>
            </a: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t> </a:t>
            </a:r>
            <a:fld id="{C5A4FFB9-E613-43CD-964A-AE1E9E6225EE}" type="slidenum">
              <a:rPr lang="de-DE" sz="100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‹Nr.›</a:t>
            </a:fld>
            <a:endParaRPr lang="de-DE" sz="1000" dirty="0">
              <a:solidFill>
                <a:schemeClr val="bg1">
                  <a:lumMod val="50000"/>
                </a:schemeClr>
              </a:solidFill>
              <a:latin typeface="+mn-lt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269875" indent="-269875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SzPct val="80000"/>
        <a:buFont typeface="Wingdings" pitchFamily="2" charset="2"/>
        <a:buChar char="§"/>
        <a:defRPr sz="28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1pPr>
      <a:lvl2pPr marL="895350" indent="-354013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Font typeface="Symbol" pitchFamily="18" charset="2"/>
        <a:buChar char="-"/>
        <a:defRPr sz="25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2pPr>
      <a:lvl3pPr marL="1343025" indent="-269875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SzPct val="80000"/>
        <a:buFont typeface="Wingdings" pitchFamily="2" charset="2"/>
        <a:buChar char="§"/>
        <a:defRPr sz="22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3pPr>
      <a:lvl4pPr marL="1790700" indent="-354013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Font typeface="Symbol" pitchFamily="18" charset="2"/>
        <a:buChar char="-"/>
        <a:defRPr sz="20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zigbee2mqtt/hassio-zigbee2mqtt#installation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zigbee2mqtt/hassio-zigbee2mqtt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zigbee2mqtt.io/guide/adapters/#experimental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youtube.com/watch?v=RWzzNe5gm5s&amp;ab_channel=SmartHomeJunkie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zigbee2mqtt.io/devices/HG06337.html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hassleo.duckdns.org/hacs/repository/201292040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www.youtube.com/watch?v=BrtlBMjpnbA&amp;ab_channel=simon42" TargetMode="Externa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youtube.com/watch?v=z7d0OQjSiOI&amp;ab_channel=SmartHomeJunkie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AEE892-9EC3-6AC9-A7F5-F565468C6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ZigBee Geräte in </a:t>
            </a:r>
            <a:r>
              <a:rPr lang="de-AT" dirty="0" err="1"/>
              <a:t>HomeAssistant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D9D9CB-60CF-AEBE-9965-F81E634387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sz="2400" dirty="0"/>
              <a:t>ZigBee Home Automation</a:t>
            </a:r>
          </a:p>
          <a:p>
            <a:pPr lvl="1"/>
            <a:r>
              <a:rPr lang="de-AT" sz="2000" dirty="0"/>
              <a:t>Direkt integriert </a:t>
            </a:r>
            <a:r>
              <a:rPr lang="de-AT" sz="2000" dirty="0">
                <a:sym typeface="Wingdings" panose="05000000000000000000" pitchFamily="2" charset="2"/>
              </a:rPr>
              <a:t> einfach</a:t>
            </a:r>
            <a:endParaRPr lang="de-AT" sz="2000" dirty="0"/>
          </a:p>
          <a:p>
            <a:pPr lvl="1"/>
            <a:r>
              <a:rPr lang="de-AT" sz="2000" dirty="0"/>
              <a:t>Nicht optimal anpassbar</a:t>
            </a:r>
          </a:p>
          <a:p>
            <a:pPr lvl="1"/>
            <a:r>
              <a:rPr lang="de-AT" sz="2000" dirty="0"/>
              <a:t>Nicht alle Geräte werden unterstützt</a:t>
            </a:r>
          </a:p>
          <a:p>
            <a:r>
              <a:rPr lang="de-AT" sz="2400" dirty="0"/>
              <a:t>Zigbee2Mqtt</a:t>
            </a:r>
          </a:p>
          <a:p>
            <a:pPr lvl="1"/>
            <a:r>
              <a:rPr lang="de-AT" sz="2000" dirty="0"/>
              <a:t>Etwas mehr Konfigurationsaufwand</a:t>
            </a:r>
          </a:p>
          <a:p>
            <a:pPr lvl="1"/>
            <a:r>
              <a:rPr lang="de-AT" sz="2000" dirty="0"/>
              <a:t>Beste Geräteunterstützung</a:t>
            </a:r>
          </a:p>
          <a:p>
            <a:pPr lvl="1"/>
            <a:r>
              <a:rPr lang="de-AT" sz="2000" dirty="0"/>
              <a:t>Gute Dokumentation</a:t>
            </a:r>
          </a:p>
          <a:p>
            <a:r>
              <a:rPr lang="de-AT" sz="2400" dirty="0" err="1"/>
              <a:t>Phoscon</a:t>
            </a:r>
            <a:r>
              <a:rPr lang="de-AT" sz="2400" dirty="0"/>
              <a:t>, </a:t>
            </a:r>
            <a:r>
              <a:rPr lang="de-AT" sz="2400" dirty="0" err="1"/>
              <a:t>deCONZ</a:t>
            </a:r>
            <a:endParaRPr lang="de-AT" sz="2400" dirty="0"/>
          </a:p>
          <a:p>
            <a:pPr lvl="1"/>
            <a:r>
              <a:rPr lang="de-AT" sz="2000" dirty="0"/>
              <a:t>Eigenes </a:t>
            </a:r>
            <a:r>
              <a:rPr lang="de-AT" sz="2000" dirty="0" err="1"/>
              <a:t>AddOn</a:t>
            </a:r>
            <a:r>
              <a:rPr lang="de-AT" sz="2000" dirty="0"/>
              <a:t> für </a:t>
            </a:r>
            <a:r>
              <a:rPr lang="de-AT" sz="2000" dirty="0" err="1"/>
              <a:t>Conbee</a:t>
            </a:r>
            <a:r>
              <a:rPr lang="de-AT" sz="2000" dirty="0"/>
              <a:t> II</a:t>
            </a:r>
          </a:p>
          <a:p>
            <a:pPr lvl="1"/>
            <a:endParaRPr lang="de-AT" sz="2000" dirty="0"/>
          </a:p>
          <a:p>
            <a:pPr lvl="1"/>
            <a:endParaRPr lang="de-AT" sz="2000" dirty="0"/>
          </a:p>
          <a:p>
            <a:pPr lvl="1"/>
            <a:endParaRPr lang="de-AT" sz="2000" dirty="0"/>
          </a:p>
          <a:p>
            <a:pPr lvl="1"/>
            <a:endParaRPr lang="de-AT" sz="2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DFEAF97-C3F7-8BD3-8D06-07814D712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28" y="1124744"/>
            <a:ext cx="2835652" cy="111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68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19A0E5-CABF-BF87-01B6-8099930A7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Zigbee2Mqtt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D94A83-D862-6615-A2BC-828A8AE1F8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sz="2000" dirty="0">
                <a:hlinkClick r:id="rId2"/>
              </a:rPr>
              <a:t>https://github.com/zigbee2mqtt/hassio-zigbee2mqtt#installation</a:t>
            </a:r>
            <a:r>
              <a:rPr lang="de-AT" sz="2000" dirty="0"/>
              <a:t> </a:t>
            </a:r>
          </a:p>
          <a:p>
            <a:r>
              <a:rPr lang="de-AT" sz="2000" dirty="0" err="1"/>
              <a:t>Mosquitto</a:t>
            </a:r>
            <a:r>
              <a:rPr lang="de-AT" sz="2000" dirty="0"/>
              <a:t> installieren</a:t>
            </a:r>
          </a:p>
          <a:p>
            <a:r>
              <a:rPr lang="de-AT" sz="2000" dirty="0"/>
              <a:t>Benutzer </a:t>
            </a:r>
            <a:r>
              <a:rPr lang="de-AT" sz="2000" dirty="0" err="1"/>
              <a:t>zigbee</a:t>
            </a:r>
            <a:r>
              <a:rPr lang="de-AT" sz="2000" dirty="0"/>
              <a:t> mit Kennwort anlegen</a:t>
            </a:r>
          </a:p>
          <a:p>
            <a:r>
              <a:rPr lang="de-AT" sz="2000" dirty="0"/>
              <a:t>Im </a:t>
            </a:r>
            <a:r>
              <a:rPr lang="de-AT" sz="2000" dirty="0" err="1"/>
              <a:t>AddonStore</a:t>
            </a:r>
            <a:r>
              <a:rPr lang="de-AT" sz="2000" dirty="0"/>
              <a:t> Zigbee2Mqtt händisch installieren</a:t>
            </a:r>
          </a:p>
          <a:p>
            <a:endParaRPr lang="de-AT" sz="2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2456079-7258-2E14-8A09-5DC4B7B88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255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938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D91217-2C8B-8191-41D2-7FEDDFB8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Repository installieren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FC78EF3-6843-7171-E42E-A1B91FADF5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>
                <a:hlinkClick r:id="rId2"/>
              </a:rPr>
              <a:t>https://github.com/zigbee2mqtt/hassio-zigbee2mqtt</a:t>
            </a:r>
            <a:r>
              <a:rPr lang="de-AT" dirty="0"/>
              <a:t> </a:t>
            </a:r>
          </a:p>
          <a:p>
            <a:r>
              <a:rPr lang="de-AT" dirty="0"/>
              <a:t>Im Fehlerfall HA neu starten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0F9DB4C-E651-DE3B-7AE4-7EC822BCD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2492896"/>
            <a:ext cx="568642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706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525E73-CAA0-3C8E-85C5-454C5C1DF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Als </a:t>
            </a:r>
            <a:r>
              <a:rPr lang="de-AT" dirty="0" err="1"/>
              <a:t>Addon</a:t>
            </a:r>
            <a:r>
              <a:rPr lang="de-AT" dirty="0"/>
              <a:t> verfügbar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74111BD-3546-FF30-CE9F-AB20B36F4D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AF4FF6D-65D1-67F8-04A2-8CC2BF173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7" y="1844824"/>
            <a:ext cx="9144000" cy="433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29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F7786E-EDBE-2563-72EB-471264B9E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Installation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604D43-615D-E5DF-E164-3A5F150E22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E7B04A7-5095-3B54-98A9-53177ED60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298" y="1052736"/>
            <a:ext cx="9144000" cy="413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2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DFC8C2-D64A-7052-71A2-4648914EA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USB-Stick suchen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1BA8C35-B8D2-B2B6-3541-E95CED77E4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Einstellungen </a:t>
            </a:r>
            <a:r>
              <a:rPr lang="de-AT" dirty="0">
                <a:sym typeface="Wingdings" panose="05000000000000000000" pitchFamily="2" charset="2"/>
              </a:rPr>
              <a:t> System  Hardware</a:t>
            </a:r>
          </a:p>
          <a:p>
            <a:pPr lvl="1"/>
            <a:r>
              <a:rPr lang="de-AT" dirty="0">
                <a:sym typeface="Wingdings" panose="05000000000000000000" pitchFamily="2" charset="2"/>
              </a:rPr>
              <a:t>Gesamte Hardware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E9A7491-9E94-3E7B-06F6-40B4B23F0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2348880"/>
            <a:ext cx="3935909" cy="386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094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A4D325-6F62-70EE-637C-1A956CCB0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Konfiguration Dresden-Electronics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33A42D-CC20-ACA5-6D11-16329F404B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4BD22B3-5664-14F5-A818-C0B076F8A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196752"/>
            <a:ext cx="7212944" cy="432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67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7E4A43-2E94-53B0-C96E-E6E6780D9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Konfiguration </a:t>
            </a:r>
            <a:r>
              <a:rPr lang="de-AT" dirty="0" err="1"/>
              <a:t>Sonoff</a:t>
            </a:r>
            <a:r>
              <a:rPr lang="de-AT" dirty="0"/>
              <a:t>-Stick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0AC033-2A9D-081A-84B9-F0D1E0D55E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Oder ID verwenden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AAA6398-339B-ED00-4E67-EE49CDE29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8920"/>
            <a:ext cx="4211960" cy="221981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ACCD7D6-B9D1-0FC5-BDBD-550A59021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25" y="2653604"/>
            <a:ext cx="5972175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59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3D76E4-A8D7-FE78-DF1A-F498E9842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Config</a:t>
            </a:r>
            <a:r>
              <a:rPr lang="de-AT" dirty="0"/>
              <a:t> als </a:t>
            </a:r>
            <a:r>
              <a:rPr lang="de-AT" dirty="0" err="1"/>
              <a:t>yaml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9C85B5-024F-033A-C9FA-4E2F7F3271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DF1766E-C9BB-73DC-3918-0B277E650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6526" y="1268759"/>
            <a:ext cx="9557052" cy="432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13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2FEB6F-4673-031D-16BE-7D632ADFC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Wenn Dongle-E nicht startet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37671D-E01B-56E8-26CA-DFDBAFC817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sz="2400" dirty="0">
                <a:hlinkClick r:id="rId2"/>
              </a:rPr>
              <a:t>https://www.zigbee2mqtt.io/guide/adapters/#experimental</a:t>
            </a:r>
            <a:r>
              <a:rPr lang="de-AT" sz="2400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97B5E5D-56DF-B30E-8EEF-EA09815E3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93370"/>
            <a:ext cx="9144000" cy="339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385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2BFFF-A9CA-AA00-C96B-260B68E64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Laut Protokoll ok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8A365B8-E153-E5F6-B6F2-41B2666E85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F4CAD54-7491-5F92-253C-DAD2BEFC5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9128"/>
            <a:ext cx="9144000" cy="521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83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203B96-9249-B100-74A2-E6654A855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Vergleich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7DBD04B-A784-5970-C731-3CD45652A0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269107"/>
            <a:ext cx="8207375" cy="4608165"/>
          </a:xfrm>
        </p:spPr>
        <p:txBody>
          <a:bodyPr/>
          <a:lstStyle/>
          <a:p>
            <a:r>
              <a:rPr lang="de-AT" sz="1600" dirty="0">
                <a:hlinkClick r:id="rId2"/>
              </a:rPr>
              <a:t>https://www.youtube.com/watch?v=RWzzNe5gm5s&amp;ab_channel=SmartHomeJunkie</a:t>
            </a:r>
            <a:r>
              <a:rPr lang="de-AT" sz="1600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FFE0958-2DD4-0CEE-E55E-D565C379B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40" y="1844824"/>
            <a:ext cx="7452320" cy="441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7928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A1B6EB-9F1E-8132-B49F-7665045CC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Verbindung mit </a:t>
            </a:r>
            <a:r>
              <a:rPr lang="de-AT" dirty="0" err="1"/>
              <a:t>MqttExplorer</a:t>
            </a:r>
            <a:r>
              <a:rPr lang="de-AT" dirty="0"/>
              <a:t> prüfen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06C41AA-80C2-8228-37CD-9C59D345A1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96" y="1124744"/>
            <a:ext cx="8207375" cy="4608165"/>
          </a:xfrm>
        </p:spPr>
        <p:txBody>
          <a:bodyPr/>
          <a:lstStyle/>
          <a:p>
            <a:r>
              <a:rPr lang="de-AT" dirty="0"/>
              <a:t>Passt auch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CC1F8DC-56EC-EB9A-65FC-8371BADD3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703" y="1812205"/>
            <a:ext cx="9144000" cy="340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050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9878A5-2AA4-24E2-DC08-B98D256D2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Error 502 </a:t>
            </a:r>
            <a:r>
              <a:rPr lang="de-AT" dirty="0">
                <a:sym typeface="Wingdings" panose="05000000000000000000" pitchFamily="2" charset="2"/>
              </a:rPr>
              <a:t> </a:t>
            </a:r>
            <a:r>
              <a:rPr lang="de-AT" dirty="0" err="1">
                <a:sym typeface="Wingdings" panose="05000000000000000000" pitchFamily="2" charset="2"/>
              </a:rPr>
              <a:t>restart</a:t>
            </a:r>
            <a:r>
              <a:rPr lang="de-AT" dirty="0">
                <a:sym typeface="Wingdings" panose="05000000000000000000" pitchFamily="2" charset="2"/>
              </a:rPr>
              <a:t> HA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A8178B-69BA-FFC3-F38B-E515755623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96" y="1124744"/>
            <a:ext cx="8207375" cy="4608165"/>
          </a:xfrm>
        </p:spPr>
        <p:txBody>
          <a:bodyPr/>
          <a:lstStyle/>
          <a:p>
            <a:r>
              <a:rPr lang="de-AT" dirty="0"/>
              <a:t>Bereit zum Anlernen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29E1597-8802-84D9-1B6F-FC4236AFE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1866"/>
            <a:ext cx="9144000" cy="279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721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950BFC-FCE1-CB15-1051-08B6CE88B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Anlernen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F564428-20BF-2EAC-34A6-A3E0E13639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96" y="1124744"/>
            <a:ext cx="8207375" cy="4608165"/>
          </a:xfrm>
        </p:spPr>
        <p:txBody>
          <a:bodyPr/>
          <a:lstStyle/>
          <a:p>
            <a:r>
              <a:rPr lang="de-AT" sz="2000" dirty="0"/>
              <a:t>Wenn Zeit nicht läuft </a:t>
            </a:r>
            <a:r>
              <a:rPr lang="de-AT" sz="2000" dirty="0">
                <a:sym typeface="Wingdings" panose="05000000000000000000" pitchFamily="2" charset="2"/>
              </a:rPr>
              <a:t> kein Anlernmodus aktiv</a:t>
            </a:r>
          </a:p>
          <a:p>
            <a:pPr lvl="1"/>
            <a:r>
              <a:rPr lang="de-AT" sz="2000" dirty="0">
                <a:sym typeface="Wingdings" panose="05000000000000000000" pitchFamily="2" charset="2"/>
              </a:rPr>
              <a:t>Stick über Kabel anschließen</a:t>
            </a:r>
          </a:p>
          <a:p>
            <a:r>
              <a:rPr lang="de-AT" sz="2000" dirty="0">
                <a:sym typeface="Wingdings" panose="05000000000000000000" pitchFamily="2" charset="2"/>
              </a:rPr>
              <a:t>Zeit lassen, bis die Kommunikation abgeschlossen ist</a:t>
            </a:r>
            <a:endParaRPr lang="de-AT" sz="2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7732C7B-E2CF-EA15-189E-D944F33C6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2" y="2492896"/>
            <a:ext cx="9144000" cy="146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20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7A265-50A3-5B3F-3F1C-BCEF5B109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501" y="125760"/>
            <a:ext cx="8229600" cy="1143000"/>
          </a:xfrm>
        </p:spPr>
        <p:txBody>
          <a:bodyPr/>
          <a:lstStyle/>
          <a:p>
            <a:r>
              <a:rPr lang="de-AT" dirty="0"/>
              <a:t>ZigBee-Devices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5DADBC-50CE-3F1F-6E39-F1CBC4C1D7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Lidl-Plug</a:t>
            </a:r>
          </a:p>
          <a:p>
            <a:pPr lvl="1"/>
            <a:r>
              <a:rPr lang="de-AT" dirty="0">
                <a:hlinkClick r:id="rId2"/>
              </a:rPr>
              <a:t>https://www.zigbee2mqtt.io/devices/HG06337.html</a:t>
            </a:r>
            <a:r>
              <a:rPr lang="de-AT" dirty="0"/>
              <a:t> 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994410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CEACB3-169F-6927-0BF7-C5101FC33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Geräteübersicht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74A6F6-12F6-B415-218C-8333CCD6ED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Umbenennen möglich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76CB576-633D-ADD3-BD89-3A06B4A2D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8880"/>
            <a:ext cx="9144000" cy="285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231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DF4E9-E824-41AE-D5D9-5E91EE14B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ZigBee Dashboard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E2179E-4136-263B-AC16-968FAFC8F0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2F1C9F-A636-F272-D82E-E1F4D7970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2" y="1238250"/>
            <a:ext cx="8258175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9105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66318-7228-8072-D40A-6083C33D2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Karte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D625E27-9E5A-CB9E-EC03-B171840A4B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Geräte am Stromnetz fungieren als Router</a:t>
            </a:r>
          </a:p>
          <a:p>
            <a:r>
              <a:rPr lang="de-AT" dirty="0" err="1"/>
              <a:t>Meshnetzwerk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DF9A02-5383-396D-06CB-89D40148C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420888"/>
            <a:ext cx="6780164" cy="331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717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B9B7FC-FA3F-07EB-C81D-825F29CF8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Aktuelle Karte Leonding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30E147-FD81-599D-5A56-0F5E8661F2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247BDD8-3B34-2100-EFB4-B963DA950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12" y="1350892"/>
            <a:ext cx="8207376" cy="415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542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7C820-834A-69E3-6894-8AC7A2772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HACS-Integration </a:t>
            </a:r>
            <a:r>
              <a:rPr lang="de-AT" dirty="0" err="1"/>
              <a:t>networkmap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481608-503E-DF6E-2627-4D65635041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sz="2000" dirty="0" err="1"/>
              <a:t>Networkmap</a:t>
            </a:r>
            <a:r>
              <a:rPr lang="de-AT" sz="2000" dirty="0"/>
              <a:t> in Dashboard anzeigen</a:t>
            </a:r>
          </a:p>
          <a:p>
            <a:r>
              <a:rPr lang="de-AT" sz="2000" dirty="0">
                <a:hlinkClick r:id="rId2"/>
              </a:rPr>
              <a:t>https://hassleo.duckdns.org/hacs/repository/201292040</a:t>
            </a:r>
            <a:r>
              <a:rPr lang="de-AT" sz="2000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E93E044-1357-C3A8-94D9-9ADDC57C3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911" y="2204864"/>
            <a:ext cx="6232178" cy="440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335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0FDF88-96DC-158B-515F-F283C547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configuration.yaml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7877FD-CB2B-28C5-A09C-D789C3838D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FF3BFF6-B4E9-BAC3-21FE-C3BB2A0A3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7" y="1962150"/>
            <a:ext cx="8543925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32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8D4122-4D62-4B15-3D5C-913091C0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Ergebnis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5AB8F0D-6F85-39E1-BCBB-EDF0AB93BB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8D1DD21-A9BD-519F-88F0-31845A4AA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2467"/>
            <a:ext cx="9144000" cy="486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00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2B2A79-97E4-DC09-6C01-8151CCAD6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Settings-Dashboard …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8FD5C0-712E-F7FF-B41A-17BAC294B7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A42F1FB-85B2-4E2F-54DA-3F2332A30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0" y="1295400"/>
            <a:ext cx="55245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1058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198D00-FF88-B860-9663-F953E05C6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HACS - Frontend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2B2D0B5-71B5-680F-D644-AF3B6AFE3B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ACB2DE9-CA9D-8486-24F2-38178DD77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9066"/>
            <a:ext cx="9144000" cy="395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494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DBF2A0-1758-836B-846C-C2F008649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Manuell Karte hinzufügen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794B32-550A-84E0-B4F0-97EC6E934F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BA6395-6B76-D773-8A77-B32F87FAB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268413"/>
            <a:ext cx="6105788" cy="331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2821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8BACD2-4799-76D0-AFD0-B0EF9CBD3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Alternative zu Sticks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A54922-7420-D48E-AE66-4EBFBC621A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dirty="0"/>
              <a:t>Eigene </a:t>
            </a:r>
            <a:r>
              <a:rPr lang="de-AT" dirty="0" err="1"/>
              <a:t>Zigbee</a:t>
            </a:r>
            <a:r>
              <a:rPr lang="de-AT" dirty="0"/>
              <a:t>-</a:t>
            </a:r>
            <a:r>
              <a:rPr lang="de-AT" dirty="0" err="1"/>
              <a:t>Coordinator</a:t>
            </a:r>
            <a:r>
              <a:rPr lang="de-AT" dirty="0"/>
              <a:t>-Geräte</a:t>
            </a:r>
          </a:p>
          <a:p>
            <a:r>
              <a:rPr lang="de-AT" dirty="0"/>
              <a:t>Einbindung über Ethernet oder WiFi</a:t>
            </a:r>
          </a:p>
          <a:p>
            <a:r>
              <a:rPr lang="de-AT" dirty="0"/>
              <a:t>Bessere Platzierung im Haus</a:t>
            </a:r>
          </a:p>
          <a:p>
            <a:r>
              <a:rPr lang="de-AT" dirty="0"/>
              <a:t>Sowohl für Zigbee2Mqtt als auch ZHA</a:t>
            </a:r>
          </a:p>
          <a:p>
            <a:r>
              <a:rPr lang="de-AT"/>
              <a:t>Preis ca. </a:t>
            </a:r>
            <a:r>
              <a:rPr lang="de-AT" dirty="0"/>
              <a:t>50€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5B7E014-F05E-20BB-5B83-29BCFD6E6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712" y="3704532"/>
            <a:ext cx="4590256" cy="302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5441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ABEDB4-EB6D-CCAA-D2E2-CB4D446B4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67BCCF9-4091-576B-7155-CAAB94B6D3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919510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4279BD-8DEA-1DAB-2615-A541B5322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0C12C9-F521-885B-CA2D-EE5FE25E46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635500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8C0752-4F3D-CAC9-4A6A-C103C519F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Gutes Video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ABAFB8-B78C-810F-E84E-89316A6200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sz="2400" dirty="0">
                <a:hlinkClick r:id="rId2"/>
              </a:rPr>
              <a:t>https://www.youtube.com/watch?v=BrtlBMjpnbA&amp;ab_channel=simon42</a:t>
            </a:r>
            <a:r>
              <a:rPr lang="de-AT" sz="2400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565C2E5-A1A4-56B3-4BBF-07B3E81D3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923191"/>
            <a:ext cx="7764490" cy="483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803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FB5CE3-9F88-4042-52DC-C694006D3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F74F6D3-18C7-3EFB-55DF-1DCDFD6E7D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60109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5E23CE-140D-9264-3AA3-46B846DAD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Winner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AB8FAE-EAC6-A6E9-E750-D116A19BB6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7C737E-C9C2-74E3-AD2D-463A8E87B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9704"/>
            <a:ext cx="9144000" cy="447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686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A46C2D-09EC-35F4-1AEC-4D6D75B2F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sz="2800" dirty="0"/>
              <a:t>Geräteübersicht - https://zigbee.blakadder.com/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9051F1C-362E-47B5-E437-A306243760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594D1B-C8E0-EF46-6A22-0938AD484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5" y="1052736"/>
            <a:ext cx="9144000" cy="555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412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D9111E-80BB-EA46-B0CB-1DF1E149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Lidl-geräte gibt es zum Nachkaufen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84AADD-8238-686B-1A16-162A8F139F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AEFCAF-2BCD-4908-E408-139858E4D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5775"/>
            <a:ext cx="9144000" cy="542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96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6A60B7-9870-6166-B562-63E7CDDC1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ZigBee Stick installieren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32F2FD-8869-686A-A6EF-0BD3BD1BB3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>
                <a:hlinkClick r:id="rId2"/>
              </a:rPr>
              <a:t>https://www.youtube.com/watch?v=z7d0OQjSiOI&amp;ab_channel=SmartHomeJunkie</a:t>
            </a:r>
            <a:r>
              <a:rPr lang="de-AT" dirty="0"/>
              <a:t> </a:t>
            </a:r>
          </a:p>
          <a:p>
            <a:endParaRPr lang="de-AT" dirty="0"/>
          </a:p>
          <a:p>
            <a:r>
              <a:rPr lang="de-AT" dirty="0"/>
              <a:t>Terminal öffnen</a:t>
            </a:r>
          </a:p>
          <a:p>
            <a:pPr lvl="1"/>
            <a:r>
              <a:rPr lang="de-AT" dirty="0" err="1"/>
              <a:t>ls</a:t>
            </a:r>
            <a:r>
              <a:rPr lang="de-AT" dirty="0"/>
              <a:t> /</a:t>
            </a:r>
            <a:r>
              <a:rPr lang="de-AT" dirty="0" err="1"/>
              <a:t>dev</a:t>
            </a:r>
            <a:r>
              <a:rPr lang="de-AT" dirty="0"/>
              <a:t>/</a:t>
            </a:r>
            <a:r>
              <a:rPr lang="de-AT" dirty="0" err="1"/>
              <a:t>tty</a:t>
            </a:r>
            <a:r>
              <a:rPr lang="de-AT" dirty="0"/>
              <a:t>*</a:t>
            </a:r>
          </a:p>
          <a:p>
            <a:pPr lvl="1"/>
            <a:r>
              <a:rPr lang="de-AT" dirty="0"/>
              <a:t>/</a:t>
            </a:r>
            <a:r>
              <a:rPr lang="de-AT" dirty="0" err="1"/>
              <a:t>dev</a:t>
            </a:r>
            <a:r>
              <a:rPr lang="de-AT" dirty="0"/>
              <a:t>/ttyACM0</a:t>
            </a:r>
          </a:p>
          <a:p>
            <a:pPr lvl="1"/>
            <a:endParaRPr lang="de-AT" dirty="0"/>
          </a:p>
          <a:p>
            <a:pPr lvl="1"/>
            <a:r>
              <a:rPr lang="de-AT" dirty="0" err="1"/>
              <a:t>dmesg</a:t>
            </a:r>
            <a:endParaRPr lang="de-AT" dirty="0"/>
          </a:p>
          <a:p>
            <a:pPr lvl="1"/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F934350-F14F-0BB9-E0C1-C7CA0EE61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5085184"/>
            <a:ext cx="7604167" cy="122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96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156664-B6CA-5CF6-804B-AAB37A3D4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Hardware wird von HA erkannt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53BFC17-E562-5F3E-F9B1-14C93619EF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3057" y="981075"/>
            <a:ext cx="8207375" cy="4608165"/>
          </a:xfrm>
        </p:spPr>
        <p:txBody>
          <a:bodyPr/>
          <a:lstStyle/>
          <a:p>
            <a:r>
              <a:rPr lang="de-AT" sz="1800" dirty="0"/>
              <a:t>Dongle-P wenn 63mm und cp210</a:t>
            </a:r>
          </a:p>
          <a:p>
            <a:r>
              <a:rPr lang="de-AT" sz="1800" dirty="0"/>
              <a:t>Dongle-E wenn 53mm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22F08E2-E73B-FE42-6C89-C16197A61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520" y="1865658"/>
            <a:ext cx="4533845" cy="514501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9B1ED3F-2673-F463-D001-2BA53D062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710" y="1895881"/>
            <a:ext cx="4592503" cy="486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22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BF285A-6ADF-C823-FDD7-44601CEDE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Sonoff</a:t>
            </a:r>
            <a:r>
              <a:rPr lang="de-AT" dirty="0"/>
              <a:t>-Stick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B14CF55-9F15-E398-A97A-895A263521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0166D7B-59BD-891C-20E0-2472BB318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9172"/>
            <a:ext cx="9144000" cy="181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38356"/>
      </p:ext>
    </p:extLst>
  </p:cSld>
  <p:clrMapOvr>
    <a:masterClrMapping/>
  </p:clrMapOvr>
</p:sld>
</file>

<file path=ppt/theme/theme1.xml><?xml version="1.0" encoding="utf-8"?>
<a:theme xmlns:a="http://schemas.openxmlformats.org/drawingml/2006/main" name="2_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492</Words>
  <Application>Microsoft Office PowerPoint</Application>
  <PresentationFormat>Bildschirmpräsentation (4:3)</PresentationFormat>
  <Paragraphs>99</Paragraphs>
  <Slides>37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37</vt:i4>
      </vt:variant>
    </vt:vector>
  </HeadingPairs>
  <TitlesOfParts>
    <vt:vector size="43" baseType="lpstr">
      <vt:lpstr>Arial</vt:lpstr>
      <vt:lpstr>Calibri</vt:lpstr>
      <vt:lpstr>Consolas</vt:lpstr>
      <vt:lpstr>Symbol</vt:lpstr>
      <vt:lpstr>Wingdings</vt:lpstr>
      <vt:lpstr>2_Larissa</vt:lpstr>
      <vt:lpstr>ZigBee Geräte in HomeAssistant</vt:lpstr>
      <vt:lpstr>Vergleich</vt:lpstr>
      <vt:lpstr>Ergebnis</vt:lpstr>
      <vt:lpstr>Winner</vt:lpstr>
      <vt:lpstr>Geräteübersicht - https://zigbee.blakadder.com/ </vt:lpstr>
      <vt:lpstr>Lidl-geräte gibt es zum Nachkaufen</vt:lpstr>
      <vt:lpstr>ZigBee Stick installieren</vt:lpstr>
      <vt:lpstr>Hardware wird von HA erkannt</vt:lpstr>
      <vt:lpstr>Sonoff-Stick</vt:lpstr>
      <vt:lpstr>Zigbee2Mqtt</vt:lpstr>
      <vt:lpstr>Repository installieren</vt:lpstr>
      <vt:lpstr>Als Addon verfügbar</vt:lpstr>
      <vt:lpstr>Installation</vt:lpstr>
      <vt:lpstr>USB-Stick suchen</vt:lpstr>
      <vt:lpstr>Konfiguration Dresden-Electronics</vt:lpstr>
      <vt:lpstr>Konfiguration Sonoff-Stick</vt:lpstr>
      <vt:lpstr>Config als yaml</vt:lpstr>
      <vt:lpstr>Wenn Dongle-E nicht startet</vt:lpstr>
      <vt:lpstr>Laut Protokoll ok</vt:lpstr>
      <vt:lpstr>Verbindung mit MqttExplorer prüfen</vt:lpstr>
      <vt:lpstr>Error 502  restart HA</vt:lpstr>
      <vt:lpstr>Anlernen</vt:lpstr>
      <vt:lpstr>ZigBee-Devices</vt:lpstr>
      <vt:lpstr>Geräteübersicht</vt:lpstr>
      <vt:lpstr>ZigBee Dashboard</vt:lpstr>
      <vt:lpstr>Karte</vt:lpstr>
      <vt:lpstr>Aktuelle Karte Leonding</vt:lpstr>
      <vt:lpstr>HACS-Integration networkmap</vt:lpstr>
      <vt:lpstr>configuration.yaml</vt:lpstr>
      <vt:lpstr>Settings-Dashboard …</vt:lpstr>
      <vt:lpstr>HACS - Frontend</vt:lpstr>
      <vt:lpstr>Manuell Karte hinzufügen</vt:lpstr>
      <vt:lpstr>Alternative zu Sticks</vt:lpstr>
      <vt:lpstr>PowerPoint-Präsentation</vt:lpstr>
      <vt:lpstr>PowerPoint-Präsentation</vt:lpstr>
      <vt:lpstr>Gutes Video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Köck</dc:creator>
  <cp:lastModifiedBy>Gerald Köck</cp:lastModifiedBy>
  <cp:revision>844</cp:revision>
  <dcterms:created xsi:type="dcterms:W3CDTF">2011-08-18T07:37:01Z</dcterms:created>
  <dcterms:modified xsi:type="dcterms:W3CDTF">2025-05-22T13:12:12Z</dcterms:modified>
</cp:coreProperties>
</file>